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4ec3e2fa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4ec3e2fa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4ec3e2f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4ec3e2f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bbc72cb02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bbc72cb0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4f67891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4f67891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 are used to separate work on features or bug fixes, allowing developers to work on different parts of a project without interfering with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Long-lived development efforts are often done on branches and are expected to be merged back into the main branch upon completion.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bbc72cb0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bbc72cb0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5125d3b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5125d3b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51a27b0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51a27b0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4f678914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4f678914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9289023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c9289023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9289023d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9289023d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b563d226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b563d22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9289023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9289023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9289023d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9289023d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9289023d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9289023d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9289023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c9289023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9289023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c9289023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9289023d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c9289023d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eb563d226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eb563d226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9289023d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c9289023d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c9289023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c9289023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4b52a6f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4b52a6f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b563d22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b563d22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bbc72cb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bbc72cb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bbc72cb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bbc72cb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bbc72cb0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bbc72cb0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4ec3e2fa2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4ec3e2fa2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4ec3e2fa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f4ec3e2fa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jpg"/><Relationship Id="rId7" Type="http://schemas.openxmlformats.org/officeDocument/2006/relationships/image" Target="../media/image9.png"/><Relationship Id="rId8" Type="http://schemas.openxmlformats.org/officeDocument/2006/relationships/hyperlink" Target="https://github.com/NOAA-EPIC/training-github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hyperlink" Target="https://git-school.github.io/visualizing-git" TargetMode="Externa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8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hyperlink" Target="https://github.com/NOAA-EPIC/training-github.git" TargetMode="External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hyperlink" Target="https://epic.noaa.gov/tutorials/?playlist=afde205&amp;video=9e65c0d" TargetMode="External"/><Relationship Id="rId8" Type="http://schemas.openxmlformats.org/officeDocument/2006/relationships/hyperlink" Target="https://github.com/NOAA-EPIC/training-github" TargetMode="Externa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NOAA-EPIC/training-github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hyperlink" Target="https://github.com/NOAA-EPIC/training-github" TargetMode="External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9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6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hyperlink" Target="https://ufs-weather-model.readthedocs.io/" TargetMode="External"/><Relationship Id="rId8" Type="http://schemas.openxmlformats.org/officeDocument/2006/relationships/hyperlink" Target="https://ufs-srweather-app.readthedocs.io/en/develop/" TargetMode="External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4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hyperlink" Target="https://github.com/NOAA-EPIC/training-github/blob/main/README.m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NOAA-EMC/AQM-utils" TargetMode="External"/><Relationship Id="rId11" Type="http://schemas.openxmlformats.org/officeDocument/2006/relationships/hyperlink" Target="https://github.com/ufs-community/UFS_UTILS" TargetMode="External"/><Relationship Id="rId10" Type="http://schemas.openxmlformats.org/officeDocument/2006/relationships/hyperlink" Target="https://github.com/ufs-community/uwtools" TargetMode="External"/><Relationship Id="rId21" Type="http://schemas.openxmlformats.org/officeDocument/2006/relationships/hyperlink" Target="https://github.com/JCSDA/spack-stack" TargetMode="External"/><Relationship Id="rId13" Type="http://schemas.openxmlformats.org/officeDocument/2006/relationships/hyperlink" Target="https://github.com/NCAR/ccpp-physics" TargetMode="External"/><Relationship Id="rId12" Type="http://schemas.openxmlformats.org/officeDocument/2006/relationships/hyperlink" Target="https://github.com/ufs-community/ccpp-physic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hyperlink" Target="https://github.com/ufs-community/land-DA_workflow" TargetMode="External"/><Relationship Id="rId15" Type="http://schemas.openxmlformats.org/officeDocument/2006/relationships/hyperlink" Target="https://github.com/hafs-community/HAFS" TargetMode="External"/><Relationship Id="rId14" Type="http://schemas.openxmlformats.org/officeDocument/2006/relationships/hyperlink" Target="https://github.com/hafs-community/HAFS" TargetMode="External"/><Relationship Id="rId17" Type="http://schemas.openxmlformats.org/officeDocument/2006/relationships/hyperlink" Target="https://github.com/NOAA-EMC/global-workflow" TargetMode="External"/><Relationship Id="rId16" Type="http://schemas.openxmlformats.org/officeDocument/2006/relationships/hyperlink" Target="https://github.com/ufs-community/global-workflow-AR" TargetMode="External"/><Relationship Id="rId5" Type="http://schemas.openxmlformats.org/officeDocument/2006/relationships/image" Target="../media/image6.jpg"/><Relationship Id="rId19" Type="http://schemas.openxmlformats.org/officeDocument/2006/relationships/hyperlink" Target="https://github.com/noaa-oar-arl/NEXUS" TargetMode="External"/><Relationship Id="rId6" Type="http://schemas.openxmlformats.org/officeDocument/2006/relationships/image" Target="../media/image9.png"/><Relationship Id="rId18" Type="http://schemas.openxmlformats.org/officeDocument/2006/relationships/hyperlink" Target="https://github.com/NOAA-EMC/UPP" TargetMode="External"/><Relationship Id="rId7" Type="http://schemas.openxmlformats.org/officeDocument/2006/relationships/hyperlink" Target="https://github.com/ufs-community/ufs-weather-model" TargetMode="External"/><Relationship Id="rId8" Type="http://schemas.openxmlformats.org/officeDocument/2006/relationships/hyperlink" Target="https://github.com/ufs-community/ufs-srweather-ap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813" y="2079350"/>
            <a:ext cx="4994376" cy="20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507975" y="832325"/>
            <a:ext cx="8385000" cy="13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EPIC </a:t>
            </a: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GitHub Tutorial  (Part 2):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78"/>
              <a:buFont typeface="Arial"/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Contributing to UFS/EPIC Repositories</a:t>
            </a:r>
            <a:endParaRPr sz="36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057075" y="4276838"/>
            <a:ext cx="68712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812" u="sng">
                <a:solidFill>
                  <a:schemeClr val="hlink"/>
                </a:solidFill>
                <a:hlinkClick r:id="rId8"/>
              </a:rPr>
              <a:t>https://github.com/NOAA-EPIC/training-github</a:t>
            </a:r>
            <a:endParaRPr sz="181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4" name="Google Shape;174;p22"/>
          <p:cNvSpPr txBox="1"/>
          <p:nvPr>
            <p:ph idx="4294967295" type="title"/>
          </p:nvPr>
        </p:nvSpPr>
        <p:spPr>
          <a:xfrm>
            <a:off x="607500" y="634600"/>
            <a:ext cx="79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399" y="1887475"/>
            <a:ext cx="7389425" cy="2615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652250" y="1448638"/>
            <a:ext cx="8083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FORK</a:t>
            </a:r>
            <a:r>
              <a:rPr lang="en-US" sz="1800">
                <a:solidFill>
                  <a:schemeClr val="dk2"/>
                </a:solidFill>
              </a:rPr>
              <a:t> the original repository to your GitHub account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CLONE </a:t>
            </a:r>
            <a:r>
              <a:rPr lang="en-US" sz="1800">
                <a:solidFill>
                  <a:schemeClr val="dk2"/>
                </a:solidFill>
              </a:rPr>
              <a:t>your repository to a local machine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u="sng">
                <a:solidFill>
                  <a:schemeClr val="dk2"/>
                </a:solidFill>
              </a:rPr>
              <a:t>Make changes</a:t>
            </a:r>
            <a:r>
              <a:rPr lang="en-US" sz="1800">
                <a:solidFill>
                  <a:schemeClr val="dk2"/>
                </a:solidFill>
              </a:rPr>
              <a:t> to your cloned repository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PUSH</a:t>
            </a:r>
            <a:r>
              <a:rPr lang="en-US" sz="1800">
                <a:solidFill>
                  <a:schemeClr val="dk2"/>
                </a:solidFill>
              </a:rPr>
              <a:t> them to your GitHub repository: it then be </a:t>
            </a:r>
            <a:r>
              <a:rPr lang="en-US" sz="1800" u="sng">
                <a:solidFill>
                  <a:schemeClr val="dk2"/>
                </a:solidFill>
              </a:rPr>
              <a:t>synced</a:t>
            </a:r>
            <a:r>
              <a:rPr lang="en-US" sz="1800">
                <a:solidFill>
                  <a:schemeClr val="dk2"/>
                </a:solidFill>
              </a:rPr>
              <a:t> to your changes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>
                <a:solidFill>
                  <a:schemeClr val="dk2"/>
                </a:solidFill>
              </a:rPr>
              <a:t>Create a </a:t>
            </a:r>
            <a:r>
              <a:rPr b="1" lang="en-US" sz="1800">
                <a:solidFill>
                  <a:srgbClr val="572CE4"/>
                </a:solidFill>
              </a:rPr>
              <a:t>PULL REQUEST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(PR) </a:t>
            </a:r>
            <a:r>
              <a:rPr lang="en-US" sz="1800">
                <a:solidFill>
                  <a:schemeClr val="dk2"/>
                </a:solidFill>
              </a:rPr>
              <a:t>to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your changes with the original repository: it means making a request to the repository owner and telling them “Please check my changes and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them if you like it”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9" name="Google Shape;189;p23"/>
          <p:cNvSpPr txBox="1"/>
          <p:nvPr>
            <p:ph idx="4294967295" type="title"/>
          </p:nvPr>
        </p:nvSpPr>
        <p:spPr>
          <a:xfrm>
            <a:off x="809700" y="766050"/>
            <a:ext cx="8152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</a:t>
            </a:r>
            <a:r>
              <a:rPr b="1" lang="en-US" sz="2820">
                <a:solidFill>
                  <a:srgbClr val="1A9988"/>
                </a:solidFill>
              </a:rPr>
              <a:t>repository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idx="4294967295" type="title"/>
          </p:nvPr>
        </p:nvSpPr>
        <p:spPr>
          <a:xfrm>
            <a:off x="809700" y="766050"/>
            <a:ext cx="8152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</a:t>
            </a:r>
            <a:r>
              <a:rPr b="1" lang="en-US" sz="2820">
                <a:solidFill>
                  <a:srgbClr val="1A9988"/>
                </a:solidFill>
              </a:rPr>
              <a:t>repository</a:t>
            </a:r>
            <a:endParaRPr b="1" sz="2820">
              <a:solidFill>
                <a:srgbClr val="1A9988"/>
              </a:solidFill>
            </a:endParaRPr>
          </a:p>
        </p:txBody>
      </p:sp>
      <p:grpSp>
        <p:nvGrpSpPr>
          <p:cNvPr id="201" name="Google Shape;201;p24"/>
          <p:cNvGrpSpPr/>
          <p:nvPr/>
        </p:nvGrpSpPr>
        <p:grpSpPr>
          <a:xfrm>
            <a:off x="1954462" y="1349250"/>
            <a:ext cx="2138100" cy="1857375"/>
            <a:chOff x="650850" y="822125"/>
            <a:chExt cx="2138100" cy="1857375"/>
          </a:xfrm>
        </p:grpSpPr>
        <p:sp>
          <p:nvSpPr>
            <p:cNvPr id="202" name="Google Shape;202;p24"/>
            <p:cNvSpPr/>
            <p:nvPr/>
          </p:nvSpPr>
          <p:spPr>
            <a:xfrm>
              <a:off x="650850" y="2050400"/>
              <a:ext cx="2138100" cy="629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595959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some GitHub account</a:t>
              </a:r>
              <a:endParaRPr/>
            </a:p>
          </p:txBody>
        </p:sp>
        <p:pic>
          <p:nvPicPr>
            <p:cNvPr id="203" name="Google Shape;203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69400" y="1212575"/>
              <a:ext cx="1023581" cy="1015200"/>
            </a:xfrm>
            <a:prstGeom prst="rect">
              <a:avLst/>
            </a:prstGeom>
            <a:noFill/>
            <a:ln cap="flat" cmpd="sng" w="9525">
              <a:solidFill>
                <a:srgbClr val="351C7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4" name="Google Shape;204;p24"/>
            <p:cNvSpPr/>
            <p:nvPr/>
          </p:nvSpPr>
          <p:spPr>
            <a:xfrm>
              <a:off x="1196475" y="822125"/>
              <a:ext cx="1169400" cy="33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Repo_A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sp>
        <p:nvSpPr>
          <p:cNvPr id="205" name="Google Shape;205;p24"/>
          <p:cNvSpPr txBox="1"/>
          <p:nvPr/>
        </p:nvSpPr>
        <p:spPr>
          <a:xfrm>
            <a:off x="4200250" y="1461350"/>
            <a:ext cx="84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fork</a:t>
            </a:r>
            <a:endParaRPr b="1" sz="2000">
              <a:solidFill>
                <a:srgbClr val="5F18E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6" name="Google Shape;206;p24"/>
          <p:cNvSpPr/>
          <p:nvPr/>
        </p:nvSpPr>
        <p:spPr>
          <a:xfrm rot="10800000">
            <a:off x="3987063" y="2212400"/>
            <a:ext cx="1338300" cy="206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3879288" y="2335400"/>
            <a:ext cx="167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rPr>
              <a:t>pull request</a:t>
            </a:r>
            <a:endParaRPr b="1" sz="2000">
              <a:solidFill>
                <a:srgbClr val="5F18E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3987063" y="1847275"/>
            <a:ext cx="1338300" cy="206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24"/>
          <p:cNvGrpSpPr/>
          <p:nvPr/>
        </p:nvGrpSpPr>
        <p:grpSpPr>
          <a:xfrm>
            <a:off x="4664975" y="3079410"/>
            <a:ext cx="957425" cy="492600"/>
            <a:chOff x="4664988" y="3209447"/>
            <a:chExt cx="957425" cy="492600"/>
          </a:xfrm>
        </p:grpSpPr>
        <p:sp>
          <p:nvSpPr>
            <p:cNvPr id="210" name="Google Shape;210;p24"/>
            <p:cNvSpPr/>
            <p:nvPr/>
          </p:nvSpPr>
          <p:spPr>
            <a:xfrm rot="5400000">
              <a:off x="5287163" y="3356288"/>
              <a:ext cx="471600" cy="1989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4664988" y="3209447"/>
              <a:ext cx="84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clone</a:t>
              </a:r>
              <a:endParaRPr b="1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12" name="Google Shape;212;p24"/>
          <p:cNvGrpSpPr/>
          <p:nvPr/>
        </p:nvGrpSpPr>
        <p:grpSpPr>
          <a:xfrm>
            <a:off x="5641275" y="3400451"/>
            <a:ext cx="1338300" cy="1338300"/>
            <a:chOff x="4354538" y="2905576"/>
            <a:chExt cx="1338300" cy="1338300"/>
          </a:xfrm>
        </p:grpSpPr>
        <p:pic>
          <p:nvPicPr>
            <p:cNvPr id="213" name="Google Shape;213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54538" y="2905576"/>
              <a:ext cx="1338300" cy="13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4"/>
            <p:cNvSpPr/>
            <p:nvPr/>
          </p:nvSpPr>
          <p:spPr>
            <a:xfrm>
              <a:off x="4368338" y="3228675"/>
              <a:ext cx="1310700" cy="32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grpSp>
        <p:nvGrpSpPr>
          <p:cNvPr id="215" name="Google Shape;215;p24"/>
          <p:cNvGrpSpPr/>
          <p:nvPr/>
        </p:nvGrpSpPr>
        <p:grpSpPr>
          <a:xfrm>
            <a:off x="6910050" y="3047161"/>
            <a:ext cx="975900" cy="492600"/>
            <a:chOff x="6910063" y="3177199"/>
            <a:chExt cx="975900" cy="492600"/>
          </a:xfrm>
        </p:grpSpPr>
        <p:sp>
          <p:nvSpPr>
            <p:cNvPr id="216" name="Google Shape;216;p24"/>
            <p:cNvSpPr/>
            <p:nvPr/>
          </p:nvSpPr>
          <p:spPr>
            <a:xfrm rot="-5400000">
              <a:off x="6773713" y="3324050"/>
              <a:ext cx="471600" cy="1989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7108963" y="3177199"/>
              <a:ext cx="77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push</a:t>
              </a:r>
              <a:endParaRPr b="1" sz="2000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18" name="Google Shape;218;p24"/>
          <p:cNvSpPr txBox="1"/>
          <p:nvPr/>
        </p:nvSpPr>
        <p:spPr>
          <a:xfrm>
            <a:off x="5670375" y="3145338"/>
            <a:ext cx="128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(make changes)</a:t>
            </a:r>
            <a:endParaRPr sz="1200">
              <a:solidFill>
                <a:srgbClr val="000000"/>
              </a:solidFill>
            </a:endParaRPr>
          </a:p>
        </p:txBody>
      </p:sp>
      <p:grpSp>
        <p:nvGrpSpPr>
          <p:cNvPr id="219" name="Google Shape;219;p24"/>
          <p:cNvGrpSpPr/>
          <p:nvPr/>
        </p:nvGrpSpPr>
        <p:grpSpPr>
          <a:xfrm>
            <a:off x="5142525" y="1349250"/>
            <a:ext cx="2265900" cy="1857375"/>
            <a:chOff x="5142525" y="1349250"/>
            <a:chExt cx="2265900" cy="1857375"/>
          </a:xfrm>
        </p:grpSpPr>
        <p:sp>
          <p:nvSpPr>
            <p:cNvPr id="220" name="Google Shape;220;p24"/>
            <p:cNvSpPr/>
            <p:nvPr/>
          </p:nvSpPr>
          <p:spPr>
            <a:xfrm>
              <a:off x="5142525" y="2577525"/>
              <a:ext cx="2265900" cy="6291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595959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your GitHub account</a:t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63075" y="1349250"/>
              <a:ext cx="1402200" cy="369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sz="1200">
                <a:solidFill>
                  <a:srgbClr val="000000"/>
                </a:solidFill>
              </a:endParaRPr>
            </a:p>
          </p:txBody>
        </p:sp>
      </p:grpSp>
      <p:pic>
        <p:nvPicPr>
          <p:cNvPr id="222" name="Google Shape;22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5712" y="1739700"/>
            <a:ext cx="1023581" cy="1015200"/>
          </a:xfrm>
          <a:prstGeom prst="rect">
            <a:avLst/>
          </a:prstGeom>
          <a:noFill/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31" name="Google Shape;231;p25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907850" y="1288800"/>
            <a:ext cx="76857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Branches: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for concurrent development, bux fixes, implementation </a:t>
            </a:r>
            <a:r>
              <a:rPr i="1" lang="en-US" sz="1600">
                <a:solidFill>
                  <a:schemeClr val="dk1"/>
                </a:solidFill>
              </a:rPr>
              <a:t>features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can be moved or deleted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often expected to be merged back into original branch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feature branches</a:t>
            </a:r>
            <a:r>
              <a:rPr lang="en-US" sz="1600">
                <a:solidFill>
                  <a:schemeClr val="dk1"/>
                </a:solidFill>
              </a:rPr>
              <a:t> could have a long span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Tags: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mark specific points in history to capture software versions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typically used to mark stable points that correspond to specific releases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permanent</a:t>
            </a:r>
            <a:r>
              <a:rPr lang="en-US" sz="1600">
                <a:solidFill>
                  <a:schemeClr val="dk1"/>
                </a:solidFill>
              </a:rPr>
              <a:t> and don’t change after they are created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to label a specific </a:t>
            </a:r>
            <a:r>
              <a:rPr i="1" lang="en-US" sz="1600">
                <a:solidFill>
                  <a:schemeClr val="dk1"/>
                </a:solidFill>
              </a:rPr>
              <a:t>commit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4" name="Google Shape;24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>
            <p:ph type="title"/>
          </p:nvPr>
        </p:nvSpPr>
        <p:spPr>
          <a:xfrm>
            <a:off x="860400" y="8323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1804" y="1612300"/>
            <a:ext cx="7103447" cy="27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860400" y="1612288"/>
            <a:ext cx="122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feature branch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984475" y="4041613"/>
            <a:ext cx="203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bug fix </a:t>
            </a:r>
            <a:r>
              <a:rPr b="1" lang="en-US" sz="1800">
                <a:solidFill>
                  <a:schemeClr val="dk2"/>
                </a:solidFill>
              </a:rPr>
              <a:t>branch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1024650" y="3459475"/>
            <a:ext cx="9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</a:rPr>
              <a:t>tag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59" name="Google Shape;2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>
            <p:ph type="title"/>
          </p:nvPr>
        </p:nvSpPr>
        <p:spPr>
          <a:xfrm>
            <a:off x="860400" y="68675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427775" y="1027438"/>
            <a:ext cx="4413900" cy="3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Local Git has three stages: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 area</a:t>
            </a:r>
            <a:r>
              <a:rPr b="1"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 </a:t>
            </a:r>
            <a:r>
              <a:rPr b="1" lang="en-US">
                <a:solidFill>
                  <a:schemeClr val="dk1"/>
                </a:solidFill>
              </a:rPr>
              <a:t>- </a:t>
            </a: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 (HEAD)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Working area -</a:t>
            </a:r>
            <a:r>
              <a:rPr lang="en-US">
                <a:solidFill>
                  <a:schemeClr val="dk1"/>
                </a:solidFill>
              </a:rPr>
              <a:t> your local directory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clone/init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pull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what is</a:t>
            </a:r>
            <a:r>
              <a:rPr lang="en-US">
                <a:solidFill>
                  <a:schemeClr val="dk1"/>
                </a:solidFill>
              </a:rPr>
              <a:t> to be committed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add/mv/rm/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checkout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reset &lt;file&gt;/&gt;commit&gt;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repository (HEAD</a:t>
            </a:r>
            <a:r>
              <a:rPr lang="en-US" sz="1300">
                <a:solidFill>
                  <a:schemeClr val="dk1"/>
                </a:solidFill>
              </a:rPr>
              <a:t>*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default branch of the remote repository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fetch </a:t>
            </a:r>
            <a:r>
              <a:rPr lang="en-US">
                <a:solidFill>
                  <a:schemeClr val="dk1"/>
                </a:solidFill>
              </a:rPr>
              <a:t>updates from a remote repo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US">
                <a:solidFill>
                  <a:schemeClr val="dk1"/>
                </a:solidFill>
              </a:rPr>
              <a:t> changes to a remote repo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   *  -  </a:t>
            </a:r>
            <a:r>
              <a:rPr lang="en-US" sz="1000">
                <a:solidFill>
                  <a:schemeClr val="dk1"/>
                </a:solidFill>
              </a:rPr>
              <a:t>HEAD term also has a wider use in Git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8197800" y="1326938"/>
            <a:ext cx="9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64" name="Google Shape;264;p27"/>
          <p:cNvGrpSpPr/>
          <p:nvPr/>
        </p:nvGrpSpPr>
        <p:grpSpPr>
          <a:xfrm>
            <a:off x="4374988" y="1326938"/>
            <a:ext cx="4646168" cy="3398588"/>
            <a:chOff x="4374988" y="1326938"/>
            <a:chExt cx="4646168" cy="3398588"/>
          </a:xfrm>
        </p:grpSpPr>
        <p:grpSp>
          <p:nvGrpSpPr>
            <p:cNvPr id="265" name="Google Shape;265;p27"/>
            <p:cNvGrpSpPr/>
            <p:nvPr/>
          </p:nvGrpSpPr>
          <p:grpSpPr>
            <a:xfrm>
              <a:off x="4374988" y="1326938"/>
              <a:ext cx="4646168" cy="3353113"/>
              <a:chOff x="4374988" y="1342388"/>
              <a:chExt cx="4646168" cy="3353113"/>
            </a:xfrm>
          </p:grpSpPr>
          <p:pic>
            <p:nvPicPr>
              <p:cNvPr id="266" name="Google Shape;266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374988" y="1605800"/>
                <a:ext cx="4646168" cy="3089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7" name="Google Shape;267;p27"/>
              <p:cNvSpPr txBox="1"/>
              <p:nvPr/>
            </p:nvSpPr>
            <p:spPr>
              <a:xfrm>
                <a:off x="65694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HEAD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8" name="Google Shape;268;p27"/>
              <p:cNvSpPr txBox="1"/>
              <p:nvPr/>
            </p:nvSpPr>
            <p:spPr>
              <a:xfrm>
                <a:off x="4681325" y="1342400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Working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9" name="Google Shape;269;p27"/>
              <p:cNvSpPr txBox="1"/>
              <p:nvPr/>
            </p:nvSpPr>
            <p:spPr>
              <a:xfrm>
                <a:off x="56232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Staging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0" name="Google Shape;270;p27"/>
              <p:cNvSpPr txBox="1"/>
              <p:nvPr/>
            </p:nvSpPr>
            <p:spPr>
              <a:xfrm>
                <a:off x="5840575" y="1742600"/>
                <a:ext cx="611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chemeClr val="lt1"/>
                    </a:solidFill>
                  </a:rPr>
                  <a:t>index</a:t>
                </a:r>
                <a:endParaRPr b="1" sz="1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71" name="Google Shape;271;p27"/>
            <p:cNvSpPr txBox="1"/>
            <p:nvPr/>
          </p:nvSpPr>
          <p:spPr>
            <a:xfrm rot="-5400000">
              <a:off x="8142975" y="2945888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  master</a:t>
              </a:r>
              <a:endParaRPr b="1" sz="1000">
                <a:solidFill>
                  <a:srgbClr val="000000"/>
                </a:solidFill>
              </a:endParaRPr>
            </a:p>
          </p:txBody>
        </p:sp>
        <p:sp>
          <p:nvSpPr>
            <p:cNvPr id="272" name="Google Shape;272;p27"/>
            <p:cNvSpPr txBox="1"/>
            <p:nvPr/>
          </p:nvSpPr>
          <p:spPr>
            <a:xfrm rot="-5400000">
              <a:off x="6517563" y="3912375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origin/master</a:t>
              </a:r>
              <a:endParaRPr b="1" sz="10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81" name="Google Shape;28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>
            <p:ph type="title"/>
          </p:nvPr>
        </p:nvSpPr>
        <p:spPr>
          <a:xfrm>
            <a:off x="860400" y="7566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860400" y="1396825"/>
            <a:ext cx="79290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Use an online workflow visualizer tool: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https://git-school.github.io/visualizing-git</a:t>
            </a:r>
            <a:r>
              <a:rPr lang="en-US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case 1: divergent local branches, merge, update the remote repo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case 2: divergent local branches, detached HEAD, rebase, merge, bring upstream branch changes, update the remote repo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Use an existing </a:t>
            </a:r>
            <a:r>
              <a:rPr lang="en-US" sz="1600">
                <a:solidFill>
                  <a:schemeClr val="dk2"/>
                </a:solidFill>
              </a:rPr>
              <a:t>authoritative</a:t>
            </a:r>
            <a:r>
              <a:rPr lang="en-US" sz="1600">
                <a:solidFill>
                  <a:schemeClr val="dk2"/>
                </a:solidFill>
              </a:rPr>
              <a:t> repository to test real-case scenarios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fetch and merge remote branches, update a fork repository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introduce your changes, merge, resolve merge conflicts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make a pull request (PR) into the authoritative repository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Test out a PR, give feedback, make a PR into another developer’s code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3" name="Google Shape;29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</a:t>
            </a:r>
            <a:r>
              <a:rPr b="1" lang="en-US" sz="2338">
                <a:solidFill>
                  <a:srgbClr val="1A9988"/>
                </a:solidFill>
              </a:rPr>
              <a:t>1</a:t>
            </a:r>
            <a:r>
              <a:rPr b="1" lang="en-US" sz="2338">
                <a:solidFill>
                  <a:srgbClr val="1A9988"/>
                </a:solidFill>
              </a:rPr>
              <a:t>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296" name="Google Shape;296;p29"/>
          <p:cNvSpPr txBox="1"/>
          <p:nvPr/>
        </p:nvSpPr>
        <p:spPr>
          <a:xfrm>
            <a:off x="860400" y="1263713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case 1: divergent local branches, merge,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5" y="1669024"/>
            <a:ext cx="3601009" cy="21176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7475" y="1779650"/>
            <a:ext cx="4184499" cy="22965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9349" y="2136338"/>
            <a:ext cx="4126500" cy="21176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2701" y="2610226"/>
            <a:ext cx="3735148" cy="1893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9" name="Google Shape;3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2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729025" y="12374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case 2: divergent local branches, detached HEAD, rebase, merge, bring upstream branch changes,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025" y="2022400"/>
            <a:ext cx="4024625" cy="23551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3900" y="2200225"/>
            <a:ext cx="3936200" cy="22467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17650" y="2356875"/>
            <a:ext cx="3936200" cy="22525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6" name="Google Shape;31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00450" y="2022399"/>
            <a:ext cx="3936200" cy="2661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13700" y="2223912"/>
            <a:ext cx="4667730" cy="2518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6" name="Google Shape;32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/>
          <p:nvPr>
            <p:ph type="title"/>
          </p:nvPr>
        </p:nvSpPr>
        <p:spPr>
          <a:xfrm>
            <a:off x="924700" y="615200"/>
            <a:ext cx="8052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General steps to contribute to</a:t>
            </a:r>
            <a:r>
              <a:rPr b="1" lang="en-US" sz="2820">
                <a:solidFill>
                  <a:srgbClr val="1A9988"/>
                </a:solidFill>
              </a:rPr>
              <a:t> remote repos 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924700" y="1255400"/>
            <a:ext cx="7622100" cy="3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fork of the authoritative repo in your GitHub account (dashboard)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Clone the repository into your local machine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clone &lt;url-of-the-repo-fork&gt;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Add an upstream authoritative repository for the reference and updates 	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remote add upstream  &lt;url-of-the-authoritative-repo&gt;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 your repositor</a:t>
            </a:r>
            <a:r>
              <a:rPr lang="en-US" sz="1600">
                <a:solidFill>
                  <a:schemeClr val="dk1"/>
                </a:solidFill>
              </a:rPr>
              <a:t>y’s main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branch: 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checkout maste</a:t>
            </a:r>
            <a:r>
              <a:rPr lang="en-US" sz="1600">
                <a:solidFill>
                  <a:schemeClr val="dk1"/>
                </a:solidFill>
              </a:rPr>
              <a:t>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Fetch </a:t>
            </a:r>
            <a:r>
              <a:rPr lang="en-US" sz="1600">
                <a:solidFill>
                  <a:schemeClr val="dk1"/>
                </a:solidFill>
              </a:rPr>
              <a:t>any changes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authoritative repository:</a:t>
            </a:r>
            <a:r>
              <a:rPr lang="en-US" sz="1600">
                <a:solidFill>
                  <a:schemeClr val="dk1"/>
                </a:solidFill>
              </a:rPr>
              <a:t>  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in the changes to the </a:t>
            </a:r>
            <a:r>
              <a:rPr lang="en-US" sz="1600">
                <a:solidFill>
                  <a:schemeClr val="dk1"/>
                </a:solidFill>
              </a:rPr>
              <a:t>master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branch into your working </a:t>
            </a:r>
            <a:r>
              <a:rPr lang="en-US" sz="1600">
                <a:solidFill>
                  <a:schemeClr val="dk1"/>
                </a:solidFill>
              </a:rPr>
              <a:t>reference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your changes back to GitHub: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pull request (PR) into the authoritative repository (dashboard)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310500" y="832325"/>
            <a:ext cx="8833500" cy="380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This is Part 2 of the EPIC GitHub </a:t>
            </a:r>
            <a:r>
              <a:rPr lang="en-US" sz="1600">
                <a:solidFill>
                  <a:srgbClr val="0C5ADB"/>
                </a:solidFill>
              </a:rPr>
              <a:t>Tutorial on Contributing to UFS/EPIC Repositories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View Part 1: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https://epic.noaa.gov/tutorials/?playlist=afde205&amp;video=9e65c0d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All the materials and tutorial presentations (Part 1 and Part 2) </a:t>
            </a:r>
            <a:r>
              <a:rPr lang="en-US" sz="1600">
                <a:solidFill>
                  <a:srgbClr val="0C5ADB"/>
                </a:solidFill>
              </a:rPr>
              <a:t>could be found at  </a:t>
            </a:r>
            <a:r>
              <a:rPr lang="en-US" sz="16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600">
                <a:solidFill>
                  <a:srgbClr val="0C5ADB"/>
                </a:solidFill>
              </a:rPr>
              <a:t> 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Get all </a:t>
            </a:r>
            <a:r>
              <a:rPr lang="en-US" sz="1600">
                <a:solidFill>
                  <a:srgbClr val="0C5ADB"/>
                </a:solidFill>
              </a:rPr>
              <a:t>the materials and tutorial presentations (Part 1, Part 2):</a:t>
            </a:r>
            <a:endParaRPr sz="1600">
              <a:solidFill>
                <a:srgbClr val="0C5ADB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b="1" lang="en-US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https://github.com/NOAA-EPIC/training-github.git</a:t>
            </a:r>
            <a:b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cd ./training-github</a:t>
            </a:r>
            <a:endParaRPr b="1" sz="1600">
              <a:solidFill>
                <a:srgbClr val="0C5A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The directory ./training-github/ will contain all of the materials for the tutorial.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07975" y="496023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8" name="Google Shape;33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9" name="Google Shape;33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682475" y="129998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An</a:t>
            </a:r>
            <a:r>
              <a:rPr lang="en-US" sz="1600">
                <a:solidFill>
                  <a:schemeClr val="dk2"/>
                </a:solidFill>
              </a:rPr>
              <a:t>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r>
              <a:rPr lang="en-US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fetch and merge remote branches, update a fork repository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42" name="Google Shape;34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00" y="2114324"/>
            <a:ext cx="2953299" cy="2111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32"/>
          <p:cNvSpPr txBox="1"/>
          <p:nvPr/>
        </p:nvSpPr>
        <p:spPr>
          <a:xfrm>
            <a:off x="2717400" y="3278250"/>
            <a:ext cx="548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3851175" y="2114313"/>
            <a:ext cx="4890000" cy="22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9"/>
              </a:rPr>
              <a:t>authoritative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10"/>
              </a:rPr>
              <a:t>-repo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--oneline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3" name="Google Shape;35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4" name="Google Shape;35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9950" y="1442012"/>
            <a:ext cx="4990751" cy="3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138" y="2210029"/>
            <a:ext cx="1432974" cy="20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58" name="Google Shape;358;p33"/>
          <p:cNvSpPr txBox="1"/>
          <p:nvPr/>
        </p:nvSpPr>
        <p:spPr>
          <a:xfrm>
            <a:off x="679725" y="1366325"/>
            <a:ext cx="2485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We could use a GUI code editor, such as Visual Studio Code 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7" name="Google Shape;36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Google Shape;36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 txBox="1"/>
          <p:nvPr/>
        </p:nvSpPr>
        <p:spPr>
          <a:xfrm>
            <a:off x="683975" y="1332425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An existing authoritative repository: </a:t>
            </a:r>
            <a:r>
              <a:rPr lang="en-US" sz="16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introduce your changes, merge, resolve merge conflicts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70" name="Google Shape;370;p34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882725" y="2221963"/>
            <a:ext cx="60753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&lt;authoritative-repo&gt;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create a file README2, line: # first commit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add README2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-m “first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80" name="Google Shape;38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 txBox="1"/>
          <p:nvPr/>
        </p:nvSpPr>
        <p:spPr>
          <a:xfrm>
            <a:off x="683975" y="1332425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An existing authoritative repository: </a:t>
            </a:r>
            <a:r>
              <a:rPr lang="en-US" sz="16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introduce your changes, merge, resolve merge conflicts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83" name="Google Shape;383;p35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(continued)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84" name="Google Shape;384;p35"/>
          <p:cNvSpPr txBox="1"/>
          <p:nvPr/>
        </p:nvSpPr>
        <p:spPr>
          <a:xfrm>
            <a:off x="850825" y="2002775"/>
            <a:ext cx="36321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second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“second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third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“third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fourth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“fourth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fifth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“fifth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4572000" y="2082775"/>
            <a:ext cx="40818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solve merge conflicts using a text editor!!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two”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--oneline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upstream”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94" name="Google Shape;39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5" name="Google Shape;39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 txBox="1"/>
          <p:nvPr/>
        </p:nvSpPr>
        <p:spPr>
          <a:xfrm>
            <a:off x="528200" y="1218100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An existing authoritative repository: </a:t>
            </a:r>
            <a:r>
              <a:rPr lang="en-US" sz="16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solidFill>
                  <a:schemeClr val="dk2"/>
                </a:solidFill>
              </a:rPr>
              <a:t>make a pull request (PR) into the authoritative repository (*)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7" name="Google Shape;397;p36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submit a pull request</a:t>
            </a:r>
            <a:r>
              <a:rPr b="1" lang="en-US" sz="2338">
                <a:solidFill>
                  <a:srgbClr val="1A9988"/>
                </a:solidFill>
              </a:rPr>
              <a:t> 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398" name="Google Shape;39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850" y="2072375"/>
            <a:ext cx="3948144" cy="24109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9" name="Google Shape;39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225" y="2072375"/>
            <a:ext cx="2942551" cy="1634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" name="Google Shape;400;p36"/>
          <p:cNvSpPr txBox="1"/>
          <p:nvPr/>
        </p:nvSpPr>
        <p:spPr>
          <a:xfrm>
            <a:off x="4815575" y="3993875"/>
            <a:ext cx="435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(*)  - you may need to address any comments, resolve conversations, complete requested changes by PR Reviewers!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09" name="Google Shape;40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0" name="Google Shape;41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7"/>
          <p:cNvSpPr txBox="1"/>
          <p:nvPr/>
        </p:nvSpPr>
        <p:spPr>
          <a:xfrm>
            <a:off x="683975" y="1313950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Test out a PR, give feedback, make a PR into another developer’s code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12" name="Google Shape;412;p37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(3): testing another user’s pull request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1053925" y="2305325"/>
            <a:ext cx="631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896400" y="1707538"/>
            <a:ext cx="73512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git@github.com:ufs-community/ufs-srweather-app.git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ufs-srweather-app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pull origin pull/&lt;PR#&gt;/head:PRtest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PRtest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test the PR, build, run the code, comment on the PR on specific</a:t>
            </a:r>
            <a:br>
              <a:rPr lang="en-US" sz="1200">
                <a:solidFill>
                  <a:schemeClr val="dk2"/>
                </a:solidFill>
              </a:rPr>
            </a:br>
            <a:r>
              <a:rPr lang="en-US" sz="1200">
                <a:solidFill>
                  <a:schemeClr val="dk2"/>
                </a:solidFill>
              </a:rPr>
              <a:t># issues, files, or lines, i.e.:</a:t>
            </a:r>
            <a:br>
              <a:rPr lang="en-US" sz="1200">
                <a:solidFill>
                  <a:schemeClr val="dk2"/>
                </a:solidFill>
              </a:rPr>
            </a:br>
            <a:r>
              <a:rPr lang="en-US" sz="1200">
                <a:solidFill>
                  <a:schemeClr val="dk2"/>
                </a:solidFill>
              </a:rPr>
              <a:t># Make your own PR into original PR author’s repository: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get author’s repository location and branch from the PR’s page, i.e: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https://github.com/ufs-community/ufs-srweather-app/pull/1005</a:t>
            </a:r>
            <a:br>
              <a:rPr lang="en-US" sz="1200">
                <a:solidFill>
                  <a:schemeClr val="dk2"/>
                </a:solidFill>
              </a:rPr>
            </a:br>
            <a:endParaRPr sz="1000">
              <a:solidFill>
                <a:schemeClr val="dk2"/>
              </a:solidFill>
            </a:endParaRPr>
          </a:p>
        </p:txBody>
      </p:sp>
      <p:pic>
        <p:nvPicPr>
          <p:cNvPr id="415" name="Google Shape;41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925" y="3683877"/>
            <a:ext cx="6659814" cy="12886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16" name="Google Shape;416;p37"/>
          <p:cNvCxnSpPr/>
          <p:nvPr/>
        </p:nvCxnSpPr>
        <p:spPr>
          <a:xfrm flipH="1" rot="10800000">
            <a:off x="1358825" y="3392250"/>
            <a:ext cx="2643900" cy="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8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26" name="Google Shape;42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528200" y="1000800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8"/>
          <p:cNvSpPr txBox="1"/>
          <p:nvPr/>
        </p:nvSpPr>
        <p:spPr>
          <a:xfrm>
            <a:off x="880800" y="1606300"/>
            <a:ext cx="7750500" cy="30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 out a few different repositories with submodules: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--recursive &lt;url-repo&gt;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--recurse-submodules &lt;url-repo&gt; 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&lt;url-repo&gt;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cd &lt;repo&gt;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git submodule update –remote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--recurse-submodules https://github.com/jcsda/spack-stack.git</a:t>
            </a:r>
            <a:endParaRPr sz="1600">
              <a:solidFill>
                <a:srgbClr val="3C78D8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--recursive https://github.com/ufs-community/ufs-weather-model.git </a:t>
            </a:r>
            <a:endParaRPr sz="1600">
              <a:solidFill>
                <a:srgbClr val="3C78D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9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38" name="Google Shape;43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39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672675" y="1534800"/>
            <a:ext cx="4375500" cy="28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Submitting issues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Reaching out for help through discussions - </a:t>
            </a:r>
            <a:r>
              <a:rPr lang="en-US" sz="1600">
                <a:solidFill>
                  <a:schemeClr val="dk1"/>
                </a:solidFill>
              </a:rPr>
              <a:t>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Discussions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Checking out and testing existing PRs -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	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Request</a:t>
            </a:r>
            <a:r>
              <a:rPr lang="en-US" sz="1600">
                <a:solidFill>
                  <a:schemeClr val="dk1"/>
                </a:solidFill>
              </a:rPr>
              <a:t>s”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Navigating documentation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</a:t>
            </a:r>
            <a:r>
              <a:rPr lang="en-US" sz="1600">
                <a:solidFill>
                  <a:schemeClr val="dk1"/>
                </a:solidFill>
              </a:rPr>
              <a:t>”, look for links to 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readthedocs.io</a:t>
            </a:r>
            <a:r>
              <a:rPr lang="en-US" sz="1600">
                <a:solidFill>
                  <a:schemeClr val="dk1"/>
                </a:solidFill>
              </a:rPr>
              <a:t>, such as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7"/>
              </a:rPr>
              <a:t>https://ufs-weather-model.readthedocs.io/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	</a:t>
            </a:r>
            <a:r>
              <a:rPr lang="en-US" sz="1500" u="sng">
                <a:solidFill>
                  <a:schemeClr val="hlink"/>
                </a:solidFill>
                <a:hlinkClick r:id="rId8"/>
              </a:rPr>
              <a:t>https://ufs-srweather-app.readthedocs.io/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1" name="Google Shape;441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6700" y="1534835"/>
            <a:ext cx="3606800" cy="27078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50" name="Google Shape;45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0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3" name="Google Shape;45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375" y="1450575"/>
            <a:ext cx="3230899" cy="2365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" name="Google Shape;45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4525" y="1709023"/>
            <a:ext cx="3615926" cy="263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5" name="Google Shape;45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3950" y="1850050"/>
            <a:ext cx="3791731" cy="277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" name="Google Shape;456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6275" y="1486075"/>
            <a:ext cx="3743123" cy="271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87625" y="1248175"/>
            <a:ext cx="8833500" cy="3031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This is the second part of the GitHub Tutorial on Contributing to UFS/EPIC Repositories.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All the materials and tutorial presentations (Part 1 and Part 2) could be found at  </a:t>
            </a:r>
            <a:r>
              <a:rPr lang="en-US" sz="18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800">
                <a:solidFill>
                  <a:srgbClr val="0C5ADB"/>
                </a:solidFill>
              </a:rPr>
              <a:t>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Complete all prerequisite steps as listed in a </a:t>
            </a:r>
            <a:r>
              <a:rPr lang="en-US" sz="18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README.md</a:t>
            </a:r>
            <a:r>
              <a:rPr lang="en-US" sz="1800">
                <a:solidFill>
                  <a:srgbClr val="0C5ADB"/>
                </a:solidFill>
              </a:rPr>
              <a:t> :</a:t>
            </a:r>
            <a:br>
              <a:rPr lang="en-US" sz="1800">
                <a:solidFill>
                  <a:srgbClr val="0C5ADB"/>
                </a:solidFill>
              </a:rPr>
            </a:br>
            <a:r>
              <a:rPr lang="en-US" sz="1800">
                <a:solidFill>
                  <a:srgbClr val="0C5ADB"/>
                </a:solidFill>
              </a:rPr>
              <a:t>	- git installed (via Homebrew for Mac OS, “git-bash” for Windows) </a:t>
            </a:r>
            <a:endParaRPr sz="1800">
              <a:solidFill>
                <a:srgbClr val="0C5ADB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5ADB"/>
                </a:solidFill>
              </a:rPr>
              <a:t>- basic command-line interface (CLI) commands </a:t>
            </a:r>
            <a:endParaRPr sz="1800">
              <a:solidFill>
                <a:srgbClr val="0C5ADB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0C5ADB"/>
                </a:solidFill>
              </a:rPr>
              <a:t>- opened a GitHub account 	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57725" y="588098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15325" y="770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rgbClr val="1A9988"/>
                </a:solidFill>
              </a:rPr>
              <a:t>Recap of the Part 1: Git and GitHub Basics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507975" y="1402700"/>
            <a:ext cx="80562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and GitHub terms and concepts introduced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configurations and commands discussed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Example given on s</a:t>
            </a:r>
            <a:r>
              <a:rPr lang="en-US" sz="1800">
                <a:solidFill>
                  <a:srgbClr val="0C5ADB"/>
                </a:solidFill>
              </a:rPr>
              <a:t>etting up a SSH key pair for GitHub authentication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local </a:t>
            </a:r>
            <a:r>
              <a:rPr lang="en-US" sz="1800">
                <a:solidFill>
                  <a:srgbClr val="0C5ADB"/>
                </a:solidFill>
              </a:rPr>
              <a:t>repository was created, initialized, pushed to GitHub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Modifications made, committed, local changes tracked, logs viewed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branch made, different branches compared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Started topic: public GitHub repositories, forks and clones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770650"/>
            <a:ext cx="86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GitHub Tutorial Part 2: </a:t>
            </a:r>
            <a:r>
              <a:rPr b="1" lang="en-US" sz="2400">
                <a:solidFill>
                  <a:srgbClr val="1A9988"/>
                </a:solidFill>
              </a:rPr>
              <a:t> Working with Remote Repositories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 </a:t>
            </a:r>
            <a:endParaRPr b="1" sz="2400">
              <a:solidFill>
                <a:srgbClr val="1A9988"/>
              </a:solidFill>
            </a:endParaRPr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507975" y="1470450"/>
            <a:ext cx="79902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UFS/EPIC P</a:t>
            </a:r>
            <a:r>
              <a:rPr lang="en-US" sz="1800">
                <a:solidFill>
                  <a:srgbClr val="0C5ADB"/>
                </a:solidFill>
              </a:rPr>
              <a:t>ublic Repositories, Forks and Clones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</a:t>
            </a:r>
            <a:r>
              <a:rPr lang="en-US" sz="1800">
                <a:solidFill>
                  <a:srgbClr val="0C5ADB"/>
                </a:solidFill>
              </a:rPr>
              <a:t>ranches and Tags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 Workflow: from Local Spaces to Remote Repos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Fetching and Merging Remote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Resolve Merge conflicts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Making Pull Requests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GitHub Issues and Discussions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type="title"/>
          </p:nvPr>
        </p:nvSpPr>
        <p:spPr>
          <a:xfrm>
            <a:off x="528200" y="648025"/>
            <a:ext cx="8325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20">
                <a:solidFill>
                  <a:srgbClr val="1A9988"/>
                </a:solidFill>
              </a:rPr>
              <a:t>Common </a:t>
            </a:r>
            <a:r>
              <a:rPr b="1" lang="en-US" sz="2420">
                <a:solidFill>
                  <a:srgbClr val="1A9988"/>
                </a:solidFill>
              </a:rPr>
              <a:t>GitHub repositories used by </a:t>
            </a:r>
            <a:r>
              <a:rPr b="1" lang="en-US" sz="2420">
                <a:solidFill>
                  <a:srgbClr val="1A9988"/>
                </a:solidFill>
              </a:rPr>
              <a:t>UFS community </a:t>
            </a:r>
            <a:endParaRPr b="1" sz="2420">
              <a:solidFill>
                <a:srgbClr val="1A9988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-282200" y="-255475"/>
            <a:ext cx="33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78200" y="1162913"/>
            <a:ext cx="84750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https://github.com/ufs-community/ufs-weather-model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https://github.com/ufs-community/ufs-srweather-app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9"/>
              </a:rPr>
              <a:t>https://github.com/ufs-community/land-DA_workflow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https://github.com/ufs-community/uwtools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1"/>
              </a:rPr>
              <a:t>https://github.com/ufs-community/UFS_UTILS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2"/>
              </a:rPr>
              <a:t>https://github.com/ufs-community/ccpp-physics</a:t>
            </a:r>
            <a:r>
              <a:rPr lang="en-US" sz="1600">
                <a:solidFill>
                  <a:schemeClr val="dk2"/>
                </a:solidFill>
              </a:rPr>
              <a:t> (</a:t>
            </a:r>
            <a:r>
              <a:rPr lang="en-US" sz="1600">
                <a:solidFill>
                  <a:schemeClr val="dk2"/>
                </a:solidFill>
              </a:rPr>
              <a:t>forked</a:t>
            </a:r>
            <a:r>
              <a:rPr lang="en-US" sz="1600">
                <a:solidFill>
                  <a:schemeClr val="dk2"/>
                </a:solidFill>
              </a:rPr>
              <a:t> from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NCAR/ccpp-physics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4"/>
              </a:rPr>
              <a:t>https://github.com/hafs-community/HAFS</a:t>
            </a:r>
            <a:r>
              <a:rPr lang="en-US" sz="1600">
                <a:solidFill>
                  <a:schemeClr val="dk2"/>
                </a:solidFill>
              </a:rPr>
              <a:t> (forked from </a:t>
            </a:r>
            <a:r>
              <a:rPr lang="en-US" sz="1600" u="sng">
                <a:solidFill>
                  <a:schemeClr val="hlink"/>
                </a:solidFill>
                <a:hlinkClick r:id="rId15"/>
              </a:rPr>
              <a:t>hafs-communityHAFS</a:t>
            </a:r>
            <a:r>
              <a:rPr lang="en-US" sz="1600">
                <a:solidFill>
                  <a:schemeClr val="dk2"/>
                </a:solidFill>
              </a:rPr>
              <a:t>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6"/>
              </a:rPr>
              <a:t>https://github.com/ufs-community/global-workflow-AR</a:t>
            </a:r>
            <a:r>
              <a:rPr lang="en-US" sz="1600">
                <a:solidFill>
                  <a:schemeClr val="dk2"/>
                </a:solidFill>
              </a:rPr>
              <a:t> 	(</a:t>
            </a:r>
            <a:r>
              <a:rPr lang="en-US" sz="1600" u="sng">
                <a:solidFill>
                  <a:schemeClr val="hlink"/>
                </a:solidFill>
                <a:hlinkClick r:id="rId17"/>
              </a:rPr>
              <a:t>NOAA-EMC/global-workflow</a:t>
            </a:r>
            <a:r>
              <a:rPr lang="en-US" sz="1600">
                <a:solidFill>
                  <a:schemeClr val="dk2"/>
                </a:solidFill>
              </a:rPr>
              <a:t>)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8"/>
              </a:rPr>
              <a:t>https://github.com/NOAA-EMC/UPP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9"/>
              </a:rPr>
              <a:t>https://github.com/noaa-oar-arl/NEXUS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0"/>
              </a:rPr>
              <a:t>https://github.com/NOAA-EMC/AQM-utils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1"/>
              </a:rPr>
              <a:t>https://github.com/JCSDA/spack-stack</a:t>
            </a:r>
            <a:br>
              <a:rPr lang="en-US" sz="1600">
                <a:solidFill>
                  <a:schemeClr val="dk2"/>
                </a:solidFill>
              </a:rPr>
            </a:br>
            <a:br>
              <a:rPr lang="en-US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1" name="Google Shape;131;p19"/>
          <p:cNvSpPr txBox="1"/>
          <p:nvPr>
            <p:ph idx="4294967295" type="title"/>
          </p:nvPr>
        </p:nvSpPr>
        <p:spPr>
          <a:xfrm>
            <a:off x="607500" y="634600"/>
            <a:ext cx="79290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 </a:t>
            </a:r>
            <a:endParaRPr b="1" sz="2820">
              <a:solidFill>
                <a:srgbClr val="1A99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7">
            <a:alphaModFix/>
          </a:blip>
          <a:srcRect b="49508" l="19843" r="40815" t="11639"/>
          <a:stretch/>
        </p:blipFill>
        <p:spPr>
          <a:xfrm>
            <a:off x="6079600" y="1438250"/>
            <a:ext cx="2645174" cy="14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7">
            <a:alphaModFix/>
          </a:blip>
          <a:srcRect b="99" l="0" r="0" t="109"/>
          <a:stretch/>
        </p:blipFill>
        <p:spPr>
          <a:xfrm>
            <a:off x="5001746" y="1438256"/>
            <a:ext cx="4151531" cy="3185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8">
            <a:alphaModFix/>
          </a:blip>
          <a:srcRect b="29" l="0" r="0" t="29"/>
          <a:stretch/>
        </p:blipFill>
        <p:spPr>
          <a:xfrm>
            <a:off x="200200" y="1378188"/>
            <a:ext cx="3897699" cy="29903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0"/>
          <p:cNvSpPr/>
          <p:nvPr/>
        </p:nvSpPr>
        <p:spPr>
          <a:xfrm rot="1579426">
            <a:off x="4199386" y="2966180"/>
            <a:ext cx="700879" cy="2673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59" name="Google Shape;159;p21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7">
            <a:alphaModFix/>
          </a:blip>
          <a:srcRect b="0" l="56766" r="0" t="0"/>
          <a:stretch/>
        </p:blipFill>
        <p:spPr>
          <a:xfrm>
            <a:off x="7019974" y="1721078"/>
            <a:ext cx="1327875" cy="294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